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Agrandir Bold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alm Club" panose="020B0604020202020204" charset="0"/>
      <p:regular r:id="rId25"/>
    </p:embeddedFont>
    <p:embeddedFont>
      <p:font typeface="Agrandir Grand Heavy" panose="020B0604020202020204" charset="0"/>
      <p:regular r:id="rId26"/>
    </p:embeddedFont>
    <p:embeddedFont>
      <p:font typeface="Agrandir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5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jpeg>
</file>

<file path=ppt/media/image6.svg>
</file>

<file path=ppt/media/image7.jpeg>
</file>

<file path=ppt/media/image8.jpe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230686" y="2720211"/>
            <a:ext cx="9826629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CLICK</a:t>
            </a:r>
          </a:p>
        </p:txBody>
      </p:sp>
      <p:sp>
        <p:nvSpPr>
          <p:cNvPr id="7" name="TextBox 7"/>
          <p:cNvSpPr txBox="1"/>
          <p:nvPr/>
        </p:nvSpPr>
        <p:spPr>
          <a:xfrm rot="-273479">
            <a:off x="5625844" y="4279849"/>
            <a:ext cx="7012091" cy="253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Serve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9" name="Freeform 9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5926896" y="6983119"/>
            <a:ext cx="6434208" cy="79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 rápido e inteligente para restaurantes.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601977"/>
            <a:ext cx="588861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 smtClean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IOT - ARDUINO</a:t>
            </a:r>
            <a:endParaRPr lang="en-US" sz="4299" b="1" dirty="0">
              <a:solidFill>
                <a:srgbClr val="242424"/>
              </a:solidFill>
              <a:latin typeface="Agrandir Grand Heavy"/>
              <a:ea typeface="Agrandir Grand Heavy"/>
              <a:cs typeface="Agrandir Grand Heavy"/>
              <a:sym typeface="Agrandir Grand Heavy"/>
            </a:endParaRP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21414"/>
            <a:ext cx="15972345" cy="7956348"/>
            <a:chOff x="0" y="0"/>
            <a:chExt cx="4206708" cy="20954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6708" cy="2095499"/>
            </a:xfrm>
            <a:custGeom>
              <a:avLst/>
              <a:gdLst/>
              <a:ahLst/>
              <a:cxnLst/>
              <a:rect l="l" t="t" r="r" b="b"/>
              <a:pathLst>
                <a:path w="4206708" h="2095499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006" y="2400300"/>
            <a:ext cx="6781800" cy="6629400"/>
          </a:xfrm>
          <a:prstGeom prst="rect">
            <a:avLst/>
          </a:prstGeom>
        </p:spPr>
      </p:pic>
      <p:sp>
        <p:nvSpPr>
          <p:cNvPr id="10" name="TextBox 14"/>
          <p:cNvSpPr txBox="1"/>
          <p:nvPr/>
        </p:nvSpPr>
        <p:spPr>
          <a:xfrm>
            <a:off x="7493216" y="2684331"/>
            <a:ext cx="7371539" cy="64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 err="1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Arduíno</a:t>
            </a:r>
            <a:r>
              <a:rPr lang="en-US" sz="1805" dirty="0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ESP32 - </a:t>
            </a:r>
            <a:r>
              <a:rPr lang="en-US" sz="1805" dirty="0" err="1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WiFi</a:t>
            </a: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  <p:extLst>
      <p:ext uri="{BB962C8B-B14F-4D97-AF65-F5344CB8AC3E}">
        <p14:creationId xmlns:p14="http://schemas.microsoft.com/office/powerpoint/2010/main" val="411351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7365150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5" y="5911444"/>
            <a:ext cx="7671776" cy="2566978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9175" y="1701449"/>
            <a:ext cx="7671776" cy="3790895"/>
            <a:chOff x="0" y="0"/>
            <a:chExt cx="2020550" cy="9984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59294" y="1882445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59294" y="6092419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React.js (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ou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Next.js, se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preferirem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6261" r="-626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3625" y="1157638"/>
            <a:ext cx="7686613" cy="7921546"/>
            <a:chOff x="0" y="0"/>
            <a:chExt cx="2024458" cy="2086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24458" cy="2086333"/>
            </a:xfrm>
            <a:custGeom>
              <a:avLst/>
              <a:gdLst/>
              <a:ahLst/>
              <a:cxnLst/>
              <a:rect l="l" t="t" r="r" b="b"/>
              <a:pathLst>
                <a:path w="2024458" h="2086333">
                  <a:moveTo>
                    <a:pt x="21151" y="0"/>
                  </a:moveTo>
                  <a:lnTo>
                    <a:pt x="2003307" y="0"/>
                  </a:lnTo>
                  <a:cubicBezTo>
                    <a:pt x="2008916" y="0"/>
                    <a:pt x="2014296" y="2228"/>
                    <a:pt x="2018263" y="6195"/>
                  </a:cubicBezTo>
                  <a:cubicBezTo>
                    <a:pt x="2022229" y="10162"/>
                    <a:pt x="2024458" y="15541"/>
                    <a:pt x="2024458" y="21151"/>
                  </a:cubicBezTo>
                  <a:lnTo>
                    <a:pt x="2024458" y="2065182"/>
                  </a:lnTo>
                  <a:cubicBezTo>
                    <a:pt x="2024458" y="2076863"/>
                    <a:pt x="2014988" y="2086333"/>
                    <a:pt x="2003307" y="2086333"/>
                  </a:cubicBezTo>
                  <a:lnTo>
                    <a:pt x="21151" y="2086333"/>
                  </a:lnTo>
                  <a:cubicBezTo>
                    <a:pt x="15541" y="2086333"/>
                    <a:pt x="10162" y="2084105"/>
                    <a:pt x="6195" y="2080138"/>
                  </a:cubicBezTo>
                  <a:cubicBezTo>
                    <a:pt x="2228" y="2076171"/>
                    <a:pt x="0" y="2070791"/>
                    <a:pt x="0" y="2065182"/>
                  </a:cubicBezTo>
                  <a:lnTo>
                    <a:pt x="0" y="21151"/>
                  </a:lnTo>
                  <a:cubicBezTo>
                    <a:pt x="0" y="15541"/>
                    <a:pt x="2228" y="10162"/>
                    <a:pt x="6195" y="6195"/>
                  </a:cubicBezTo>
                  <a:cubicBezTo>
                    <a:pt x="10162" y="2228"/>
                    <a:pt x="15541" y="0"/>
                    <a:pt x="2115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24458" cy="2181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0041" y="5191981"/>
            <a:ext cx="8211101" cy="3471198"/>
            <a:chOff x="0" y="0"/>
            <a:chExt cx="2162595" cy="914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9743349" flipH="1" flipV="1">
            <a:off x="-3080552" y="101458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6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6" y="0"/>
                </a:lnTo>
                <a:lnTo>
                  <a:pt x="10474736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Group 9"/>
          <p:cNvGrpSpPr/>
          <p:nvPr/>
        </p:nvGrpSpPr>
        <p:grpSpPr>
          <a:xfrm>
            <a:off x="1150041" y="1501708"/>
            <a:ext cx="8211101" cy="3471198"/>
            <a:chOff x="0" y="0"/>
            <a:chExt cx="2162595" cy="9142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31017" y="479586"/>
            <a:ext cx="884914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</a:t>
            </a:r>
          </a:p>
        </p:txBody>
      </p:sp>
      <p:sp>
        <p:nvSpPr>
          <p:cNvPr id="13" name="Freeform 1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1352680" y="1614870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52680" y="5316098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React Native,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15320611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96812"/>
            <a:ext cx="10977870" cy="7895492"/>
            <a:chOff x="0" y="0"/>
            <a:chExt cx="921217" cy="6625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21217" cy="662556"/>
            </a:xfrm>
            <a:custGeom>
              <a:avLst/>
              <a:gdLst/>
              <a:ahLst/>
              <a:cxnLst/>
              <a:rect l="l" t="t" r="r" b="b"/>
              <a:pathLst>
                <a:path w="921217" h="662556">
                  <a:moveTo>
                    <a:pt x="13399" y="0"/>
                  </a:moveTo>
                  <a:lnTo>
                    <a:pt x="907817" y="0"/>
                  </a:lnTo>
                  <a:cubicBezTo>
                    <a:pt x="915218" y="0"/>
                    <a:pt x="921217" y="5999"/>
                    <a:pt x="921217" y="13399"/>
                  </a:cubicBezTo>
                  <a:lnTo>
                    <a:pt x="921217" y="649157"/>
                  </a:lnTo>
                  <a:cubicBezTo>
                    <a:pt x="921217" y="656557"/>
                    <a:pt x="915218" y="662556"/>
                    <a:pt x="907817" y="662556"/>
                  </a:cubicBezTo>
                  <a:lnTo>
                    <a:pt x="13399" y="662556"/>
                  </a:lnTo>
                  <a:cubicBezTo>
                    <a:pt x="5999" y="662556"/>
                    <a:pt x="0" y="656557"/>
                    <a:pt x="0" y="649157"/>
                  </a:cubicBezTo>
                  <a:lnTo>
                    <a:pt x="0" y="13399"/>
                  </a:lnTo>
                  <a:cubicBezTo>
                    <a:pt x="0" y="5999"/>
                    <a:pt x="5999" y="0"/>
                    <a:pt x="13399" y="0"/>
                  </a:cubicBezTo>
                  <a:close/>
                </a:path>
              </a:pathLst>
            </a:custGeom>
            <a:blipFill>
              <a:blip r:embed="rId4"/>
              <a:stretch>
                <a:fillRect l="-560" r="-56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15320611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125756" y="1696812"/>
            <a:ext cx="10855479" cy="7895492"/>
            <a:chOff x="0" y="0"/>
            <a:chExt cx="910946" cy="6625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946" cy="662556"/>
            </a:xfrm>
            <a:custGeom>
              <a:avLst/>
              <a:gdLst/>
              <a:ahLst/>
              <a:cxnLst/>
              <a:rect l="l" t="t" r="r" b="b"/>
              <a:pathLst>
                <a:path w="910946" h="662556">
                  <a:moveTo>
                    <a:pt x="13550" y="0"/>
                  </a:moveTo>
                  <a:lnTo>
                    <a:pt x="897396" y="0"/>
                  </a:lnTo>
                  <a:cubicBezTo>
                    <a:pt x="904879" y="0"/>
                    <a:pt x="910946" y="6067"/>
                    <a:pt x="910946" y="13550"/>
                  </a:cubicBezTo>
                  <a:lnTo>
                    <a:pt x="910946" y="649006"/>
                  </a:lnTo>
                  <a:cubicBezTo>
                    <a:pt x="910946" y="652600"/>
                    <a:pt x="909518" y="656046"/>
                    <a:pt x="906977" y="658588"/>
                  </a:cubicBezTo>
                  <a:cubicBezTo>
                    <a:pt x="904436" y="661129"/>
                    <a:pt x="900989" y="662556"/>
                    <a:pt x="897396" y="662556"/>
                  </a:cubicBezTo>
                  <a:lnTo>
                    <a:pt x="13550" y="662556"/>
                  </a:lnTo>
                  <a:cubicBezTo>
                    <a:pt x="9957" y="662556"/>
                    <a:pt x="6510" y="661129"/>
                    <a:pt x="3969" y="658588"/>
                  </a:cubicBezTo>
                  <a:cubicBezTo>
                    <a:pt x="1428" y="656046"/>
                    <a:pt x="0" y="652600"/>
                    <a:pt x="0" y="649006"/>
                  </a:cubicBezTo>
                  <a:lnTo>
                    <a:pt x="0" y="13550"/>
                  </a:lnTo>
                  <a:cubicBezTo>
                    <a:pt x="0" y="9957"/>
                    <a:pt x="1428" y="6510"/>
                    <a:pt x="3969" y="3969"/>
                  </a:cubicBezTo>
                  <a:cubicBezTo>
                    <a:pt x="6510" y="1428"/>
                    <a:pt x="9957" y="0"/>
                    <a:pt x="13550" y="0"/>
                  </a:cubicBezTo>
                  <a:close/>
                </a:path>
              </a:pathLst>
            </a:custGeom>
            <a:blipFill>
              <a:blip r:embed="rId4"/>
              <a:stretch>
                <a:fillRect l="-1154" r="-1154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1467" y="445629"/>
            <a:ext cx="16685067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OBRIGADO!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8" name="Freeform 8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10"/>
          <p:cNvSpPr txBox="1"/>
          <p:nvPr/>
        </p:nvSpPr>
        <p:spPr>
          <a:xfrm>
            <a:off x="5743693" y="5483820"/>
            <a:ext cx="6800614" cy="1908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Integrantes do Grupo</a:t>
            </a: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Vinícius de Araújo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Paulo Ricardo de Azevedo Alvino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Thiago Cunha Archete Silva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Otávio Borges Colimo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74940" y="-3903955"/>
            <a:ext cx="4572521" cy="6318691"/>
            <a:chOff x="0" y="0"/>
            <a:chExt cx="1204285" cy="16641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4286" cy="1664182"/>
            </a:xfrm>
            <a:custGeom>
              <a:avLst/>
              <a:gdLst/>
              <a:ahLst/>
              <a:cxnLst/>
              <a:rect l="l" t="t" r="r" b="b"/>
              <a:pathLst>
                <a:path w="1204286" h="1664182">
                  <a:moveTo>
                    <a:pt x="42329" y="0"/>
                  </a:moveTo>
                  <a:lnTo>
                    <a:pt x="1161957" y="0"/>
                  </a:lnTo>
                  <a:cubicBezTo>
                    <a:pt x="1173183" y="0"/>
                    <a:pt x="1183950" y="4460"/>
                    <a:pt x="1191888" y="12398"/>
                  </a:cubicBezTo>
                  <a:cubicBezTo>
                    <a:pt x="1199826" y="20336"/>
                    <a:pt x="1204286" y="31102"/>
                    <a:pt x="1204286" y="42329"/>
                  </a:cubicBezTo>
                  <a:lnTo>
                    <a:pt x="1204286" y="1621854"/>
                  </a:lnTo>
                  <a:cubicBezTo>
                    <a:pt x="1204286" y="1645231"/>
                    <a:pt x="1185334" y="1664182"/>
                    <a:pt x="1161957" y="1664182"/>
                  </a:cubicBezTo>
                  <a:lnTo>
                    <a:pt x="42329" y="1664182"/>
                  </a:lnTo>
                  <a:cubicBezTo>
                    <a:pt x="18951" y="1664182"/>
                    <a:pt x="0" y="1645231"/>
                    <a:pt x="0" y="1621854"/>
                  </a:cubicBezTo>
                  <a:lnTo>
                    <a:pt x="0" y="42329"/>
                  </a:lnTo>
                  <a:cubicBezTo>
                    <a:pt x="0" y="18951"/>
                    <a:pt x="18951" y="0"/>
                    <a:pt x="42329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204285" cy="1759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28188" y="-1088399"/>
            <a:ext cx="6222236" cy="7006270"/>
            <a:chOff x="0" y="0"/>
            <a:chExt cx="1638778" cy="18452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47906" y="4189401"/>
            <a:ext cx="6222236" cy="7006270"/>
            <a:chOff x="0" y="0"/>
            <a:chExt cx="1638778" cy="18452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969817" y="6879103"/>
            <a:ext cx="1872556" cy="56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26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MARKET POTENTIAL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1823323" y="6900495"/>
            <a:ext cx="0" cy="45834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028700" y="1262478"/>
            <a:ext cx="7508243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PROBLEMÁTICA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20539" y="2636937"/>
            <a:ext cx="6222236" cy="7006270"/>
            <a:chOff x="0" y="0"/>
            <a:chExt cx="1638778" cy="18452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22868" y="3198455"/>
            <a:ext cx="6269753" cy="2967307"/>
            <a:chOff x="0" y="0"/>
            <a:chExt cx="1651293" cy="78151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651293" cy="781513"/>
            </a:xfrm>
            <a:custGeom>
              <a:avLst/>
              <a:gdLst/>
              <a:ahLst/>
              <a:cxnLst/>
              <a:rect l="l" t="t" r="r" b="b"/>
              <a:pathLst>
                <a:path w="1651293" h="781513">
                  <a:moveTo>
                    <a:pt x="25931" y="0"/>
                  </a:moveTo>
                  <a:lnTo>
                    <a:pt x="1625362" y="0"/>
                  </a:lnTo>
                  <a:cubicBezTo>
                    <a:pt x="1632239" y="0"/>
                    <a:pt x="1638835" y="2732"/>
                    <a:pt x="1643698" y="7595"/>
                  </a:cubicBezTo>
                  <a:cubicBezTo>
                    <a:pt x="1648561" y="12458"/>
                    <a:pt x="1651293" y="19054"/>
                    <a:pt x="1651293" y="25931"/>
                  </a:cubicBezTo>
                  <a:lnTo>
                    <a:pt x="1651293" y="755582"/>
                  </a:lnTo>
                  <a:cubicBezTo>
                    <a:pt x="1651293" y="762459"/>
                    <a:pt x="1648561" y="769055"/>
                    <a:pt x="1643698" y="773918"/>
                  </a:cubicBezTo>
                  <a:cubicBezTo>
                    <a:pt x="1638835" y="778781"/>
                    <a:pt x="1632239" y="781513"/>
                    <a:pt x="1625362" y="781513"/>
                  </a:cubicBezTo>
                  <a:lnTo>
                    <a:pt x="25931" y="781513"/>
                  </a:lnTo>
                  <a:cubicBezTo>
                    <a:pt x="19054" y="781513"/>
                    <a:pt x="12458" y="778781"/>
                    <a:pt x="7595" y="773918"/>
                  </a:cubicBezTo>
                  <a:cubicBezTo>
                    <a:pt x="2732" y="769055"/>
                    <a:pt x="0" y="762459"/>
                    <a:pt x="0" y="755582"/>
                  </a:cubicBezTo>
                  <a:lnTo>
                    <a:pt x="0" y="25931"/>
                  </a:lnTo>
                  <a:cubicBezTo>
                    <a:pt x="0" y="19054"/>
                    <a:pt x="2732" y="12458"/>
                    <a:pt x="7595" y="7595"/>
                  </a:cubicBezTo>
                  <a:cubicBezTo>
                    <a:pt x="12458" y="2732"/>
                    <a:pt x="19054" y="0"/>
                    <a:pt x="2593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651293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20539" y="4565468"/>
            <a:ext cx="1872556" cy="422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PROBLEMA</a:t>
            </a:r>
          </a:p>
        </p:txBody>
      </p:sp>
      <p:sp>
        <p:nvSpPr>
          <p:cNvPr id="21" name="AutoShape 21"/>
          <p:cNvSpPr/>
          <p:nvPr/>
        </p:nvSpPr>
        <p:spPr>
          <a:xfrm>
            <a:off x="3774046" y="4682109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2" name="Freeform 22"/>
          <p:cNvSpPr/>
          <p:nvPr/>
        </p:nvSpPr>
        <p:spPr>
          <a:xfrm>
            <a:off x="1920539" y="3633508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TextBox 23"/>
          <p:cNvSpPr txBox="1"/>
          <p:nvPr/>
        </p:nvSpPr>
        <p:spPr>
          <a:xfrm>
            <a:off x="4320158" y="4113201"/>
            <a:ext cx="2916183" cy="180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Nos restaurantes, é comum que clientes tenham dificuldades para chamar o garçom ou enfrentem demora no atendimento.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8364437" y="4829092"/>
            <a:ext cx="7101799" cy="3300126"/>
            <a:chOff x="0" y="0"/>
            <a:chExt cx="1870433" cy="86916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0433" cy="869169"/>
            </a:xfrm>
            <a:custGeom>
              <a:avLst/>
              <a:gdLst/>
              <a:ahLst/>
              <a:cxnLst/>
              <a:rect l="l" t="t" r="r" b="b"/>
              <a:pathLst>
                <a:path w="1870433" h="869169">
                  <a:moveTo>
                    <a:pt x="22893" y="0"/>
                  </a:moveTo>
                  <a:lnTo>
                    <a:pt x="1847540" y="0"/>
                  </a:lnTo>
                  <a:cubicBezTo>
                    <a:pt x="1860183" y="0"/>
                    <a:pt x="1870433" y="10249"/>
                    <a:pt x="1870433" y="22893"/>
                  </a:cubicBezTo>
                  <a:lnTo>
                    <a:pt x="1870433" y="846276"/>
                  </a:lnTo>
                  <a:cubicBezTo>
                    <a:pt x="1870433" y="852348"/>
                    <a:pt x="1868021" y="858170"/>
                    <a:pt x="1863728" y="862464"/>
                  </a:cubicBezTo>
                  <a:cubicBezTo>
                    <a:pt x="1859434" y="866757"/>
                    <a:pt x="1853611" y="869169"/>
                    <a:pt x="1847540" y="869169"/>
                  </a:cubicBezTo>
                  <a:lnTo>
                    <a:pt x="22893" y="869169"/>
                  </a:lnTo>
                  <a:cubicBezTo>
                    <a:pt x="16821" y="869169"/>
                    <a:pt x="10998" y="866757"/>
                    <a:pt x="6705" y="862464"/>
                  </a:cubicBezTo>
                  <a:cubicBezTo>
                    <a:pt x="2412" y="858170"/>
                    <a:pt x="0" y="852348"/>
                    <a:pt x="0" y="846276"/>
                  </a:cubicBezTo>
                  <a:lnTo>
                    <a:pt x="0" y="22893"/>
                  </a:lnTo>
                  <a:cubicBezTo>
                    <a:pt x="0" y="10249"/>
                    <a:pt x="10249" y="0"/>
                    <a:pt x="22893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870433" cy="9644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8809789" y="6227021"/>
            <a:ext cx="2296332" cy="353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18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CONSEQUÊNCIAS</a:t>
            </a:r>
          </a:p>
        </p:txBody>
      </p:sp>
      <p:sp>
        <p:nvSpPr>
          <p:cNvPr id="28" name="Freeform 28"/>
          <p:cNvSpPr/>
          <p:nvPr/>
        </p:nvSpPr>
        <p:spPr>
          <a:xfrm>
            <a:off x="8809789" y="5335397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AutoShape 29"/>
          <p:cNvSpPr/>
          <p:nvPr/>
        </p:nvSpPr>
        <p:spPr>
          <a:xfrm>
            <a:off x="11115645" y="6312746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0" name="TextBox 30"/>
          <p:cNvSpPr txBox="1"/>
          <p:nvPr/>
        </p:nvSpPr>
        <p:spPr>
          <a:xfrm>
            <a:off x="11636717" y="5025165"/>
            <a:ext cx="3212919" cy="2966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Esse tipo de problema pode gerar: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Frustração do cliente;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Pedidos esquecidos ou errados;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Maior tempo de espera;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Queda na satisfação geral.</a:t>
            </a:r>
          </a:p>
          <a:p>
            <a:pPr algn="l">
              <a:lnSpc>
                <a:spcPts val="2622"/>
              </a:lnSpc>
            </a:pPr>
            <a:endParaRPr lang="en-US" sz="1872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227560" y="45573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3310149" y="4670607"/>
            <a:ext cx="11667702" cy="4128508"/>
            <a:chOff x="0" y="0"/>
            <a:chExt cx="3072975" cy="10873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72975" cy="1087344"/>
            </a:xfrm>
            <a:custGeom>
              <a:avLst/>
              <a:gdLst/>
              <a:ahLst/>
              <a:cxnLst/>
              <a:rect l="l" t="t" r="r" b="b"/>
              <a:pathLst>
                <a:path w="3072975" h="1087344">
                  <a:moveTo>
                    <a:pt x="16588" y="0"/>
                  </a:moveTo>
                  <a:lnTo>
                    <a:pt x="3056387" y="0"/>
                  </a:lnTo>
                  <a:cubicBezTo>
                    <a:pt x="3060786" y="0"/>
                    <a:pt x="3065006" y="1748"/>
                    <a:pt x="3068116" y="4859"/>
                  </a:cubicBezTo>
                  <a:cubicBezTo>
                    <a:pt x="3071227" y="7970"/>
                    <a:pt x="3072975" y="12189"/>
                    <a:pt x="3072975" y="16588"/>
                  </a:cubicBezTo>
                  <a:lnTo>
                    <a:pt x="3072975" y="1070755"/>
                  </a:lnTo>
                  <a:cubicBezTo>
                    <a:pt x="3072975" y="1075155"/>
                    <a:pt x="3071227" y="1079374"/>
                    <a:pt x="3068116" y="1082485"/>
                  </a:cubicBezTo>
                  <a:cubicBezTo>
                    <a:pt x="3065006" y="1085596"/>
                    <a:pt x="3060786" y="1087344"/>
                    <a:pt x="3056387" y="1087344"/>
                  </a:cubicBezTo>
                  <a:lnTo>
                    <a:pt x="16588" y="1087344"/>
                  </a:lnTo>
                  <a:cubicBezTo>
                    <a:pt x="12189" y="1087344"/>
                    <a:pt x="7970" y="1085596"/>
                    <a:pt x="4859" y="1082485"/>
                  </a:cubicBezTo>
                  <a:cubicBezTo>
                    <a:pt x="1748" y="1079374"/>
                    <a:pt x="0" y="1075155"/>
                    <a:pt x="0" y="1070755"/>
                  </a:cubicBezTo>
                  <a:lnTo>
                    <a:pt x="0" y="16588"/>
                  </a:lnTo>
                  <a:cubicBezTo>
                    <a:pt x="0" y="12189"/>
                    <a:pt x="1748" y="7970"/>
                    <a:pt x="4859" y="4859"/>
                  </a:cubicBezTo>
                  <a:cubicBezTo>
                    <a:pt x="7970" y="1748"/>
                    <a:pt x="12189" y="0"/>
                    <a:pt x="16588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3072975" cy="1182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16269" y="2906255"/>
            <a:ext cx="6902698" cy="2803564"/>
            <a:chOff x="0" y="0"/>
            <a:chExt cx="1817995" cy="7383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276557" y="3060678"/>
            <a:ext cx="874175" cy="863049"/>
          </a:xfrm>
          <a:custGeom>
            <a:avLst/>
            <a:gdLst/>
            <a:ahLst/>
            <a:cxnLst/>
            <a:rect l="l" t="t" r="r" b="b"/>
            <a:pathLst>
              <a:path w="874175" h="863049">
                <a:moveTo>
                  <a:pt x="0" y="0"/>
                </a:moveTo>
                <a:lnTo>
                  <a:pt x="874175" y="0"/>
                </a:lnTo>
                <a:lnTo>
                  <a:pt x="874175" y="863049"/>
                </a:lnTo>
                <a:lnTo>
                  <a:pt x="0" y="863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0" name="Group 10"/>
          <p:cNvGrpSpPr/>
          <p:nvPr/>
        </p:nvGrpSpPr>
        <p:grpSpPr>
          <a:xfrm>
            <a:off x="9269033" y="2906255"/>
            <a:ext cx="6902698" cy="2803564"/>
            <a:chOff x="0" y="0"/>
            <a:chExt cx="1817995" cy="7383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16269" y="5947944"/>
            <a:ext cx="6902698" cy="3291401"/>
            <a:chOff x="0" y="0"/>
            <a:chExt cx="1069409" cy="50992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6"/>
              <a:stretch>
                <a:fillRect t="-8912" b="-89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89878" y="1500817"/>
            <a:ext cx="75082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A NOSSA SOLUÇÃO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69033" y="5852694"/>
            <a:ext cx="6902698" cy="3291401"/>
            <a:chOff x="0" y="0"/>
            <a:chExt cx="1069409" cy="5099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7"/>
              <a:stretch>
                <a:fillRect t="-19779" b="-1977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310149" y="3218254"/>
            <a:ext cx="5356172" cy="152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ClickServe foi desenvolvido para resolver esse problema, conectando cliente, garçom e cozinha em um fluxo único e integrado. Cada mesa possui um botão físico IoT que permite ao cliente chamar o garçom de forma imediata.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25803" y="3218254"/>
            <a:ext cx="6589157" cy="123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recebe o chamado no aplicativo, registra os pedidos e envia diretamente para a cozinha, que acompanha o andamento em tempo real. O sistema também gerencia contas e pagamentos, permitindo divisão parcial e maior flexibilidade.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181138">
            <a:off x="10105415" y="-56248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2287387" y="144563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15444" y="243703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COMO FUNCIONA?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54644" y="1891749"/>
            <a:ext cx="16730311" cy="3163972"/>
            <a:chOff x="0" y="0"/>
            <a:chExt cx="4406337" cy="8333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06337" cy="833310"/>
            </a:xfrm>
            <a:custGeom>
              <a:avLst/>
              <a:gdLst/>
              <a:ahLst/>
              <a:cxnLst/>
              <a:rect l="l" t="t" r="r" b="b"/>
              <a:pathLst>
                <a:path w="4406337" h="833310">
                  <a:moveTo>
                    <a:pt x="9718" y="0"/>
                  </a:moveTo>
                  <a:lnTo>
                    <a:pt x="4396620" y="0"/>
                  </a:lnTo>
                  <a:cubicBezTo>
                    <a:pt x="4399197" y="0"/>
                    <a:pt x="4401669" y="1024"/>
                    <a:pt x="4403491" y="2846"/>
                  </a:cubicBezTo>
                  <a:cubicBezTo>
                    <a:pt x="4405313" y="4669"/>
                    <a:pt x="4406337" y="7140"/>
                    <a:pt x="4406337" y="9718"/>
                  </a:cubicBezTo>
                  <a:lnTo>
                    <a:pt x="4406337" y="823592"/>
                  </a:lnTo>
                  <a:cubicBezTo>
                    <a:pt x="4406337" y="828959"/>
                    <a:pt x="4401986" y="833310"/>
                    <a:pt x="4396620" y="833310"/>
                  </a:cubicBezTo>
                  <a:lnTo>
                    <a:pt x="9718" y="833310"/>
                  </a:lnTo>
                  <a:cubicBezTo>
                    <a:pt x="7140" y="833310"/>
                    <a:pt x="4669" y="832286"/>
                    <a:pt x="2846" y="830463"/>
                  </a:cubicBezTo>
                  <a:cubicBezTo>
                    <a:pt x="1024" y="828641"/>
                    <a:pt x="0" y="826169"/>
                    <a:pt x="0" y="823592"/>
                  </a:cubicBezTo>
                  <a:lnTo>
                    <a:pt x="0" y="9718"/>
                  </a:lnTo>
                  <a:cubicBezTo>
                    <a:pt x="0" y="7140"/>
                    <a:pt x="1024" y="4669"/>
                    <a:pt x="2846" y="2846"/>
                  </a:cubicBezTo>
                  <a:cubicBezTo>
                    <a:pt x="4669" y="1024"/>
                    <a:pt x="7140" y="0"/>
                    <a:pt x="9718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4406337" cy="928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21819" y="2338010"/>
            <a:ext cx="5483717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BOTÃO IOT → SERVIDOR → CHAMADO</a:t>
            </a:r>
          </a:p>
        </p:txBody>
      </p:sp>
      <p:sp>
        <p:nvSpPr>
          <p:cNvPr id="11" name="AutoShape 11"/>
          <p:cNvSpPr/>
          <p:nvPr/>
        </p:nvSpPr>
        <p:spPr>
          <a:xfrm>
            <a:off x="6847855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Box 12"/>
          <p:cNvSpPr txBox="1"/>
          <p:nvPr/>
        </p:nvSpPr>
        <p:spPr>
          <a:xfrm>
            <a:off x="7330037" y="2228307"/>
            <a:ext cx="5470879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CHAMADO → APLICATIVO DO GARÇOM → PEDIDO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54644" y="5466207"/>
            <a:ext cx="6902698" cy="3792093"/>
            <a:chOff x="0" y="0"/>
            <a:chExt cx="1069409" cy="58749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87494"/>
            </a:xfrm>
            <a:custGeom>
              <a:avLst/>
              <a:gdLst/>
              <a:ahLst/>
              <a:cxnLst/>
              <a:rect l="l" t="t" r="r" b="b"/>
              <a:pathLst>
                <a:path w="1069409" h="587494">
                  <a:moveTo>
                    <a:pt x="32526" y="0"/>
                  </a:moveTo>
                  <a:lnTo>
                    <a:pt x="1036883" y="0"/>
                  </a:lnTo>
                  <a:cubicBezTo>
                    <a:pt x="1054846" y="0"/>
                    <a:pt x="1069409" y="14562"/>
                    <a:pt x="1069409" y="32526"/>
                  </a:cubicBezTo>
                  <a:lnTo>
                    <a:pt x="1069409" y="554969"/>
                  </a:lnTo>
                  <a:cubicBezTo>
                    <a:pt x="1069409" y="572932"/>
                    <a:pt x="1054846" y="587494"/>
                    <a:pt x="1036883" y="587494"/>
                  </a:cubicBezTo>
                  <a:lnTo>
                    <a:pt x="32526" y="587494"/>
                  </a:lnTo>
                  <a:cubicBezTo>
                    <a:pt x="14562" y="587494"/>
                    <a:pt x="0" y="572932"/>
                    <a:pt x="0" y="554969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blipFill>
              <a:blip r:embed="rId4"/>
              <a:stretch>
                <a:fillRect t="-8083" b="-80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330037" y="3145984"/>
            <a:ext cx="4532935" cy="1509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visualiza o chamado em seu aplicativo, aceita o atendimento e registra o pedido diretamente no sistema.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81857" y="3145984"/>
            <a:ext cx="5563642" cy="91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32"/>
              </a:lnSpc>
              <a:spcBef>
                <a:spcPct val="0"/>
              </a:spcBef>
            </a:pPr>
            <a:r>
              <a:rPr lang="en-US" sz="1666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cliente aperta o botão da mesa, que envia seu ID único para o servidor. O sistema identifica a mesa e cria um chamado automaticamente.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2810440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8" name="TextBox 18"/>
          <p:cNvSpPr txBox="1"/>
          <p:nvPr/>
        </p:nvSpPr>
        <p:spPr>
          <a:xfrm>
            <a:off x="13105715" y="2228307"/>
            <a:ext cx="3927811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PEDIDO → APLICATIVO DA COZINHA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43815" y="2998776"/>
            <a:ext cx="4016108" cy="1214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 cozinha recebe os pedidos em tempo real, atualiza o status para “preparando” e, ao finalizar, para “pronto para entrega”.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4208668" y="271615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1000125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TECNOLOGIAS UTILIZADAS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944818" y="1237165"/>
            <a:ext cx="6222236" cy="7812670"/>
            <a:chOff x="0" y="0"/>
            <a:chExt cx="1638778" cy="2057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331400" y="1518241"/>
            <a:ext cx="8237838" cy="2967307"/>
            <a:chOff x="0" y="0"/>
            <a:chExt cx="2169636" cy="78151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9636" cy="781513"/>
            </a:xfrm>
            <a:custGeom>
              <a:avLst/>
              <a:gdLst/>
              <a:ahLst/>
              <a:cxnLst/>
              <a:rect l="l" t="t" r="r" b="b"/>
              <a:pathLst>
                <a:path w="2169636" h="781513">
                  <a:moveTo>
                    <a:pt x="19736" y="0"/>
                  </a:moveTo>
                  <a:lnTo>
                    <a:pt x="2149901" y="0"/>
                  </a:lnTo>
                  <a:cubicBezTo>
                    <a:pt x="2155135" y="0"/>
                    <a:pt x="2160155" y="2079"/>
                    <a:pt x="2163856" y="5780"/>
                  </a:cubicBezTo>
                  <a:cubicBezTo>
                    <a:pt x="2167557" y="9482"/>
                    <a:pt x="2169636" y="14502"/>
                    <a:pt x="2169636" y="19736"/>
                  </a:cubicBezTo>
                  <a:lnTo>
                    <a:pt x="2169636" y="761777"/>
                  </a:lnTo>
                  <a:cubicBezTo>
                    <a:pt x="2169636" y="767011"/>
                    <a:pt x="2167557" y="772031"/>
                    <a:pt x="2163856" y="775732"/>
                  </a:cubicBezTo>
                  <a:cubicBezTo>
                    <a:pt x="2160155" y="779434"/>
                    <a:pt x="2155135" y="781513"/>
                    <a:pt x="2149901" y="781513"/>
                  </a:cubicBezTo>
                  <a:lnTo>
                    <a:pt x="19736" y="781513"/>
                  </a:lnTo>
                  <a:cubicBezTo>
                    <a:pt x="14502" y="781513"/>
                    <a:pt x="9482" y="779434"/>
                    <a:pt x="5780" y="775732"/>
                  </a:cubicBezTo>
                  <a:cubicBezTo>
                    <a:pt x="2079" y="772031"/>
                    <a:pt x="0" y="767011"/>
                    <a:pt x="0" y="761777"/>
                  </a:cubicBezTo>
                  <a:lnTo>
                    <a:pt x="0" y="19736"/>
                  </a:lnTo>
                  <a:cubicBezTo>
                    <a:pt x="0" y="14502"/>
                    <a:pt x="2079" y="9482"/>
                    <a:pt x="5780" y="5780"/>
                  </a:cubicBezTo>
                  <a:cubicBezTo>
                    <a:pt x="9482" y="2079"/>
                    <a:pt x="14502" y="0"/>
                    <a:pt x="1973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2169636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32785" y="1825539"/>
            <a:ext cx="7211865" cy="1707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projeto contempla as principais funcionalidades necessárias para modernizar a gestão de um restaurante. Entre elas estão o cadastro de mesas físicas e funcionários, a criação de chamados em tempo real, o registro de pedidos vinculados a mesas e contas, a gestão da cozinha com atualização de status, além do controle de pagamentos parciais e relatórios básicos para apoio ao gerente.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31400" y="4736163"/>
            <a:ext cx="5242993" cy="509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1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Principais Tecnologias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Frontend: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+ Vite;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Tailwind CSS;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Hook Form.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Backend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 (Em desenvolvimento)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Node.js + Express;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Banco de Dados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MongoDB com Mongoose.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Mobile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Native.</a:t>
            </a: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206204" flipH="1" flipV="1">
            <a:off x="9496149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34205" y="191032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24307" y="2025759"/>
            <a:ext cx="7671776" cy="3790895"/>
            <a:chOff x="0" y="0"/>
            <a:chExt cx="2020550" cy="9984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93190" y="601977"/>
            <a:ext cx="4733728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BANCO DE DADOS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1896" y="2098169"/>
            <a:ext cx="5414232" cy="659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</a:t>
            </a: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anco de Dados – MongoDB (Mongoose)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Para o banco de dados foi escolhido o MongoDB, que é integrado ao sistema através do Mongoose, facilitando a modelagem e manipulação dos dados. A decisão foi tomada pelos seguintes fatores: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Modelagem de dados flexível: o formato orientado a documentos permite criar estruturas mais dinâmicas, essenciais para lidar com informações variadas como pedidos, contas e pagamentos.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Isolamento por empresa: todos os dados operacionais (mesas, pedidos, chamados, usuários) possuem referência à empresa responsável, garantindo separação total e segura entre clientes diferentes.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Escalabilidade e performance: o MongoDB suporta grandes volumes de dados e consultas rápidas, sendo ideal para ambientes de alto fluxo de pedidos em restaurantes.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 com o backend: a utilização do Mongoose simplifica a definição de esquemas, validações e relacionamentos, reduzindo a complexidade do desenvolvimento.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endParaRPr lang="en-US" sz="1613" u="none" strike="noStrike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418095" y="2098169"/>
            <a:ext cx="9074178" cy="3652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Estrutura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do Banco de Dados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Usuario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Fluxo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de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Atendimento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Mesa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Sistema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Financeiro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Pagamento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2" name="Freeform 12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4" y="4938872"/>
            <a:ext cx="7830063" cy="1908573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3797981" y="4616144"/>
            <a:ext cx="2857211" cy="7834826"/>
            <a:chOff x="0" y="0"/>
            <a:chExt cx="1222737" cy="14376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2737" cy="1437625"/>
            </a:xfrm>
            <a:custGeom>
              <a:avLst/>
              <a:gdLst/>
              <a:ahLst/>
              <a:cxnLst/>
              <a:rect l="l" t="t" r="r" b="b"/>
              <a:pathLst>
                <a:path w="1222737" h="1437625">
                  <a:moveTo>
                    <a:pt x="35019" y="0"/>
                  </a:moveTo>
                  <a:lnTo>
                    <a:pt x="1187718" y="0"/>
                  </a:lnTo>
                  <a:cubicBezTo>
                    <a:pt x="1197006" y="0"/>
                    <a:pt x="1205913" y="3690"/>
                    <a:pt x="1212480" y="10257"/>
                  </a:cubicBezTo>
                  <a:cubicBezTo>
                    <a:pt x="1219048" y="16824"/>
                    <a:pt x="1222737" y="25732"/>
                    <a:pt x="1222737" y="35019"/>
                  </a:cubicBezTo>
                  <a:lnTo>
                    <a:pt x="1222737" y="1402606"/>
                  </a:lnTo>
                  <a:cubicBezTo>
                    <a:pt x="1222737" y="1421946"/>
                    <a:pt x="1207059" y="1437625"/>
                    <a:pt x="1187718" y="1437625"/>
                  </a:cubicBezTo>
                  <a:lnTo>
                    <a:pt x="35019" y="1437625"/>
                  </a:lnTo>
                  <a:cubicBezTo>
                    <a:pt x="15679" y="1437625"/>
                    <a:pt x="0" y="1421946"/>
                    <a:pt x="0" y="1402606"/>
                  </a:cubicBezTo>
                  <a:lnTo>
                    <a:pt x="0" y="35019"/>
                  </a:lnTo>
                  <a:cubicBezTo>
                    <a:pt x="0" y="15679"/>
                    <a:pt x="15679" y="0"/>
                    <a:pt x="3501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22737" cy="1532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9174" y="1701450"/>
            <a:ext cx="7834826" cy="3048650"/>
            <a:chOff x="0" y="0"/>
            <a:chExt cx="2020550" cy="998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459294" y="1882445"/>
            <a:ext cx="7679943" cy="2867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Backend: Multi-Tenancy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(SaaS)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2900" indent="-342900" algn="l">
              <a:lnSpc>
                <a:spcPts val="252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concebida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início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plataforma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Software as a Service (SaaS).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serve para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único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sim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múltiplos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"inquilinos"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estabelecimentos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ambiente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compartilhado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com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rigorosamente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91860" y="7525970"/>
            <a:ext cx="7438847" cy="1710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8"/>
              </a:lnSpc>
            </a:pP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Estrutura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Baseada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 (Model-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ViewController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668"/>
              </a:lnSpc>
            </a:pPr>
            <a:endParaRPr lang="en-US" sz="19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411468" lvl="1" indent="-205734" algn="l">
              <a:lnSpc>
                <a:spcPts val="2668"/>
              </a:lnSpc>
              <a:buFont typeface="Arial"/>
              <a:buChar char="•"/>
            </a:pP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Para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código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organizado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escalável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de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fácil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manutenção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adotamos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padrão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separando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três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distintas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9294" y="5066298"/>
            <a:ext cx="7371539" cy="1624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Mecanismo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privacidade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dados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garantidas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através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referência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obrigatória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empresa_id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documentos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operacionais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(Mesas,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etc.).	</a:t>
            </a:r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pic>
        <p:nvPicPr>
          <p:cNvPr id="21" name="Imagem 20" descr="Texto&#10;&#10;O conteúdo gerado por IA pode estar incorreto.">
            <a:extLst>
              <a:ext uri="{FF2B5EF4-FFF2-40B4-BE49-F238E27FC236}">
                <a16:creationId xmlns:a16="http://schemas.microsoft.com/office/drawing/2014/main" id="{59B5B05A-3B20-39E4-466A-27DCBC02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260" y="306528"/>
            <a:ext cx="8019340" cy="99087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-1226972" y="280615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29"/>
            <a:ext cx="16497300" cy="7544373"/>
            <a:chOff x="0" y="0"/>
            <a:chExt cx="4274726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8832"/>
            </a:xfrm>
            <a:custGeom>
              <a:avLst/>
              <a:gdLst/>
              <a:ahLst/>
              <a:cxnLst/>
              <a:rect l="l" t="t" r="r" b="b"/>
              <a:pathLst>
                <a:path w="4274726" h="2218832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206907"/>
                  </a:lnTo>
                  <a:cubicBezTo>
                    <a:pt x="4274726" y="2213493"/>
                    <a:pt x="4269387" y="2218832"/>
                    <a:pt x="4262801" y="2218832"/>
                  </a:cubicBezTo>
                  <a:lnTo>
                    <a:pt x="11925" y="2218832"/>
                  </a:lnTo>
                  <a:cubicBezTo>
                    <a:pt x="5339" y="2218832"/>
                    <a:pt x="0" y="2213493"/>
                    <a:pt x="0" y="2206907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4274726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8"/>
          <p:cNvSpPr txBox="1"/>
          <p:nvPr/>
        </p:nvSpPr>
        <p:spPr>
          <a:xfrm>
            <a:off x="1320900" y="1549057"/>
            <a:ext cx="15646200" cy="754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1805" b="1" u="none" strike="noStrike" dirty="0" err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Arquitetura</a:t>
            </a:r>
            <a: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da API – RESTful</a:t>
            </a:r>
          </a:p>
          <a:p>
            <a: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/>
            </a:r>
            <a:b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</a:br>
            <a:r>
              <a:rPr lang="pt-BR" sz="2000" b="1" dirty="0"/>
              <a:t>Arquitetura Cliente-Servidor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Existe uma separação total de responsabilidades entre o cliente (a interface, como o app do garçom) e o servidor (o </a:t>
            </a:r>
            <a:r>
              <a:rPr lang="pt-BR" sz="2000" dirty="0" err="1"/>
              <a:t>backend</a:t>
            </a:r>
            <a:r>
              <a:rPr lang="pt-BR" sz="2000" dirty="0"/>
              <a:t> que armazena os dados). Eles são sistemas independentes que se comunicam através da rede.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Nosso front-</a:t>
            </a:r>
            <a:r>
              <a:rPr lang="pt-BR" sz="2000" dirty="0" err="1"/>
              <a:t>end</a:t>
            </a:r>
            <a:r>
              <a:rPr lang="pt-BR" sz="2000" dirty="0"/>
              <a:t> (em </a:t>
            </a:r>
            <a:r>
              <a:rPr lang="pt-BR" sz="2000" dirty="0" err="1"/>
              <a:t>React</a:t>
            </a:r>
            <a:r>
              <a:rPr lang="pt-BR" sz="2000" dirty="0"/>
              <a:t>) é completamente desacoplado do </a:t>
            </a:r>
            <a:r>
              <a:rPr lang="pt-BR" sz="2000" dirty="0" err="1"/>
              <a:t>backend</a:t>
            </a:r>
            <a:r>
              <a:rPr lang="pt-BR" sz="2000" dirty="0"/>
              <a:t> (em Node.js). Eles poderiam rodar em máquinas diferentes independente um do outro. A única comunicação entre eles é através das requisições HTTP definidas pela API, garantindo que a lógica de interface e a de dados nunca se misturem.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 err="1"/>
              <a:t>Stateless</a:t>
            </a:r>
            <a:r>
              <a:rPr lang="pt-BR" sz="2000" b="1" dirty="0"/>
              <a:t> (Sem Estado)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Cada requisição feita pelo cliente deve conter toda a informação necessária para o servidor entendê-la e processá-la. O servidor não armazena nenhuma informação de sessão do cliente entre as requisições.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Nós implementamos isso perfeitamente usando </a:t>
            </a:r>
            <a:r>
              <a:rPr lang="pt-BR" sz="2000" b="1" dirty="0"/>
              <a:t>Tokens JWT</a:t>
            </a:r>
            <a:r>
              <a:rPr lang="pt-BR" sz="2000" dirty="0"/>
              <a:t>. Em vez de o servidor guardar uma "sessão" ativa, cada requisição para uma rota protegida envia o token no cabeçalho </a:t>
            </a:r>
            <a:r>
              <a:rPr lang="pt-BR" dirty="0" err="1"/>
              <a:t>Authorization</a:t>
            </a:r>
            <a:r>
              <a:rPr lang="pt-BR" sz="2000" dirty="0"/>
              <a:t>. O token é autossuficiente e contém toda a informação que o servidor precisa para saber quem é o usuário e quais são suas permissões.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Comunicação Semântica:</a:t>
            </a:r>
            <a:r>
              <a:rPr lang="pt-BR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 API utiliza verbos e códigos de status HTTP para comunicar a intenção e o resultado de cada operação de forma padronizada, as operações seguem os verbos </a:t>
            </a:r>
            <a:r>
              <a:rPr lang="pt-BR" dirty="0"/>
              <a:t>GET</a:t>
            </a:r>
            <a:r>
              <a:rPr lang="pt-BR" sz="2000" dirty="0"/>
              <a:t>, </a:t>
            </a:r>
            <a:r>
              <a:rPr lang="pt-BR" dirty="0"/>
              <a:t>POST</a:t>
            </a:r>
            <a:r>
              <a:rPr lang="pt-BR" sz="2000" dirty="0"/>
              <a:t>, </a:t>
            </a:r>
            <a:r>
              <a:rPr lang="pt-BR" dirty="0"/>
              <a:t>PATCH e PUT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Crucialmente, o verbo </a:t>
            </a:r>
            <a:r>
              <a:rPr lang="pt-BR" b="1" dirty="0"/>
              <a:t>DELETE</a:t>
            </a:r>
            <a:r>
              <a:rPr lang="pt-BR" sz="2000" dirty="0"/>
              <a:t> é implementado como uma </a:t>
            </a:r>
            <a:r>
              <a:rPr lang="pt-BR" sz="2000" b="1" dirty="0"/>
              <a:t>Exclusão Lógica (Soft Delete)</a:t>
            </a:r>
            <a:r>
              <a:rPr lang="pt-BR" sz="2000" dirty="0"/>
              <a:t>. Em vez de apagar o registro, a API atualiza seu status para 'inativo'. Isso satisfaz a intenção do usuário (o recurso "desaparece") enquanto </a:t>
            </a:r>
            <a:r>
              <a:rPr lang="pt-BR" sz="2000" b="1" dirty="0"/>
              <a:t>preserva a integridade histórica dos dados</a:t>
            </a:r>
            <a:r>
              <a:rPr lang="pt-BR" sz="2000" dirty="0"/>
              <a:t> no </a:t>
            </a:r>
            <a:r>
              <a:rPr lang="pt-BR" sz="2000" dirty="0" err="1"/>
              <a:t>backend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/>
            </a:r>
            <a:b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</a:b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21414"/>
            <a:ext cx="15972345" cy="7956348"/>
            <a:chOff x="0" y="0"/>
            <a:chExt cx="4206708" cy="20954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6708" cy="2095499"/>
            </a:xfrm>
            <a:custGeom>
              <a:avLst/>
              <a:gdLst/>
              <a:ahLst/>
              <a:cxnLst/>
              <a:rect l="l" t="t" r="r" b="b"/>
              <a:pathLst>
                <a:path w="4206708" h="2095499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5300" y="1805951"/>
            <a:ext cx="14363166" cy="735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</a:pP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Segurança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e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Interatividade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em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Tempo Real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Gerenciada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central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valida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tokens JWT,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recursos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protegidos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Autorização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Controlada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verificação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cargos (roles),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confere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permissões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granulares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críticas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(ex: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podem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rotas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financeiras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 de Login Duplo: Um login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adaptativo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exige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Senha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alta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privilegiadas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e PIN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agilidade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dados filtra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explicitamente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campos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permitidos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conhecida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Mass Assignment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Comunicação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Reativa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com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WebSockets</a:t>
            </a:r>
            <a:endParaRPr lang="en-US" sz="18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conexão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persistente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que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servidor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empurre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" (push)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aplicativos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eliminando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necessidade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públicos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(broadcast),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garçons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sobre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novo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Privados: Quanto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direcionados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garçom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específico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pronto,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otimizando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fluxo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trabalho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reduzindo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ruído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informacional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1467</Words>
  <Application>Microsoft Office PowerPoint</Application>
  <PresentationFormat>Personalizar</PresentationFormat>
  <Paragraphs>122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Agrandir Bold</vt:lpstr>
      <vt:lpstr>Arial</vt:lpstr>
      <vt:lpstr>Calibri</vt:lpstr>
      <vt:lpstr>Palm Club</vt:lpstr>
      <vt:lpstr>Agrandir Grand Heavy</vt:lpstr>
      <vt:lpstr>Agrandir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ClickServe</dc:title>
  <cp:lastModifiedBy>THIAGO CUNHA ARCHETE SILVA</cp:lastModifiedBy>
  <cp:revision>4</cp:revision>
  <dcterms:created xsi:type="dcterms:W3CDTF">2006-08-16T00:00:00Z</dcterms:created>
  <dcterms:modified xsi:type="dcterms:W3CDTF">2025-09-25T22:32:56Z</dcterms:modified>
  <dc:identifier>DAGz2IBe-X8</dc:identifier>
</cp:coreProperties>
</file>

<file path=docProps/thumbnail.jpeg>
</file>